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</p:sldMasterIdLst>
  <p:notesMasterIdLst>
    <p:notesMasterId r:id="rId22"/>
  </p:notesMasterIdLst>
  <p:sldIdLst>
    <p:sldId id="256" r:id="rId2"/>
    <p:sldId id="257" r:id="rId3"/>
    <p:sldId id="267" r:id="rId4"/>
    <p:sldId id="258" r:id="rId5"/>
    <p:sldId id="268" r:id="rId6"/>
    <p:sldId id="269" r:id="rId7"/>
    <p:sldId id="259" r:id="rId8"/>
    <p:sldId id="270" r:id="rId9"/>
    <p:sldId id="260" r:id="rId10"/>
    <p:sldId id="264" r:id="rId11"/>
    <p:sldId id="261" r:id="rId12"/>
    <p:sldId id="262" r:id="rId13"/>
    <p:sldId id="275" r:id="rId14"/>
    <p:sldId id="274" r:id="rId15"/>
    <p:sldId id="273" r:id="rId16"/>
    <p:sldId id="276" r:id="rId17"/>
    <p:sldId id="272" r:id="rId18"/>
    <p:sldId id="271" r:id="rId19"/>
    <p:sldId id="263" r:id="rId20"/>
    <p:sldId id="277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>
        <p:scale>
          <a:sx n="66" d="100"/>
          <a:sy n="66" d="100"/>
        </p:scale>
        <p:origin x="1070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19541-E838-4137-B545-15BDE22087D4}" type="datetimeFigureOut">
              <a:rPr lang="es-ES" smtClean="0"/>
              <a:t>23/10/2025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E576C-65BA-42C9-8207-313DB766E6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501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5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1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0F34-F615-4565-AC33-D26D040FB024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8" y="1720884"/>
            <a:ext cx="8639774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844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40" y="1255173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40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7F74-4771-4E33-86CB-50E93C4C9F02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0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4" y="1414196"/>
            <a:ext cx="1817442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5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B3284-813D-4E84-880B-BED7FE4A8723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1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7C55-180B-4D3B-B606-6094676EE99D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91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5" y="2413789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7" y="1351722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1">
                <a:solidFill>
                  <a:schemeClr val="tx1"/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BAF5F-AF7C-4A79-ACCA-23079724AB98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6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9" y="2425150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9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C012A-63E2-4E90-941F-513AB88AFD6E}" type="datetime1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03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4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3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3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0F93-689B-4341-9392-CDEF8626E315}" type="datetime1">
              <a:rPr lang="en-US" smtClean="0"/>
              <a:t>10/23/2025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8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4" y="2593591"/>
            <a:ext cx="450952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14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D335-5CCD-4F6D-A748-D36EB3B24450}" type="datetime1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82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60EBF-ED87-4D51-B92C-93533685CFBC}" type="datetime1">
              <a:rPr lang="en-US" smtClean="0"/>
              <a:t>10/23/2025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2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4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6" y="920080"/>
            <a:ext cx="5312468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4" y="3566729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1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49C25-B53E-4133-85F0-A25A04CCD7FB}" type="datetime1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201" y="931857"/>
            <a:ext cx="4305524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</p:spTree>
    <p:extLst>
      <p:ext uri="{BB962C8B-B14F-4D97-AF65-F5344CB8AC3E}">
        <p14:creationId xmlns:p14="http://schemas.microsoft.com/office/powerpoint/2010/main" val="3762608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19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19" y="3742794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1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9BFBC-75EB-415E-8544-55A4A7FF2C04}" type="datetime1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201" y="931857"/>
            <a:ext cx="4305524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</p:spTree>
    <p:extLst>
      <p:ext uri="{BB962C8B-B14F-4D97-AF65-F5344CB8AC3E}">
        <p14:creationId xmlns:p14="http://schemas.microsoft.com/office/powerpoint/2010/main" val="283561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3" y="1233201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7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>
                <a:solidFill>
                  <a:schemeClr val="tx1"/>
                </a:solidFill>
                <a:latin typeface="+mn-lt"/>
              </a:defRPr>
            </a:lvl1pPr>
          </a:lstStyle>
          <a:p>
            <a:fld id="{246EC0C2-718E-4E39-BD64-1100189F3341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9" y="6199190"/>
            <a:ext cx="3409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8" y="6199190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9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</p:spTree>
    <p:extLst>
      <p:ext uri="{BB962C8B-B14F-4D97-AF65-F5344CB8AC3E}">
        <p14:creationId xmlns:p14="http://schemas.microsoft.com/office/powerpoint/2010/main" val="226925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hdr="0" ftr="0" dt="0"/>
  <p:txStyles>
    <p:titleStyle>
      <a:lvl1pPr algn="l" defTabSz="914411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120000"/>
        </a:lnSpc>
        <a:spcBef>
          <a:spcPts val="1001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818D3569-35F6-9F66-D447-1EB096008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7CE289-8BB6-154A-8E6C-9C3BD5BD41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4183762" y="307440"/>
            <a:ext cx="9672302" cy="544067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DEADCBD-2D71-FCF3-6EEF-3118198815E9}"/>
              </a:ext>
            </a:extLst>
          </p:cNvPr>
          <p:cNvSpPr txBox="1"/>
          <p:nvPr/>
        </p:nvSpPr>
        <p:spPr>
          <a:xfrm>
            <a:off x="368325" y="5517277"/>
            <a:ext cx="3742048" cy="4616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1" rIns="91440" bIns="4572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anrope"/>
              </a:rPr>
              <a:t>Álvaro Medina Fernández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1C8DF51-2917-C0CC-A092-613FEF21F0AF}"/>
              </a:ext>
            </a:extLst>
          </p:cNvPr>
          <p:cNvSpPr txBox="1"/>
          <p:nvPr/>
        </p:nvSpPr>
        <p:spPr>
          <a:xfrm>
            <a:off x="368325" y="879060"/>
            <a:ext cx="5479499" cy="2246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1" rIns="91440" bIns="4572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Manrope"/>
              </a:rPr>
              <a:t>Análisis exploratorio de datos de los productos de los principales supermercados de Valencia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CA9F02-F4E8-F1C4-21DA-564F11FB2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46541DC-16CF-34D3-6361-9F047A464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10</a:t>
            </a:fld>
            <a:endParaRPr lang="en-US"/>
          </a:p>
        </p:txBody>
      </p:sp>
      <p:pic>
        <p:nvPicPr>
          <p:cNvPr id="4" name="Imagen 3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B500766-2998-664F-75FB-233C097C7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43" y="758949"/>
            <a:ext cx="8997714" cy="53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08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8E82D1-E855-7EC4-F93F-2747471E1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5DBD5F8-322A-D1BD-8072-22E1C8DFB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11</a:t>
            </a:fld>
            <a:endParaRPr lang="en-US"/>
          </a:p>
        </p:txBody>
      </p:sp>
      <p:pic>
        <p:nvPicPr>
          <p:cNvPr id="4" name="Imagen 3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2C262B6E-0D11-77F3-E995-BB4A0D2C2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43" y="758949"/>
            <a:ext cx="8997714" cy="53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9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B01351-9149-FD77-261F-4BC80262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CCCEB44-3E58-72A3-1604-6F847D2FE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12</a:t>
            </a:fld>
            <a:endParaRPr lang="en-US"/>
          </a:p>
        </p:txBody>
      </p:sp>
      <p:pic>
        <p:nvPicPr>
          <p:cNvPr id="4" name="Imagen 3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9D2E2FE-0279-7E8C-FF0B-9C0B8CBD1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43" y="758949"/>
            <a:ext cx="8997714" cy="5340107"/>
          </a:xfrm>
          <a:prstGeom prst="rect">
            <a:avLst/>
          </a:prstGeom>
        </p:spPr>
      </p:pic>
      <p:pic>
        <p:nvPicPr>
          <p:cNvPr id="5" name="Imagen 4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06781036-E672-A984-0231-E0519BD399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38" y="1668703"/>
            <a:ext cx="900000" cy="506251"/>
          </a:xfrm>
          <a:prstGeom prst="rect">
            <a:avLst/>
          </a:prstGeom>
        </p:spPr>
      </p:pic>
      <p:pic>
        <p:nvPicPr>
          <p:cNvPr id="6" name="Imagen 5" descr="Logotipo&#10;&#10;El contenido generado por IA puede ser incorrecto.">
            <a:extLst>
              <a:ext uri="{FF2B5EF4-FFF2-40B4-BE49-F238E27FC236}">
                <a16:creationId xmlns:a16="http://schemas.microsoft.com/office/drawing/2014/main" id="{6FD865A1-01C3-9F40-073D-A3AE13D57E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53" y="2300602"/>
            <a:ext cx="900000" cy="906539"/>
          </a:xfrm>
          <a:prstGeom prst="rect">
            <a:avLst/>
          </a:prstGeom>
        </p:spPr>
      </p:pic>
      <p:pic>
        <p:nvPicPr>
          <p:cNvPr id="7" name="Imagen 6" descr="Logotipo&#10;&#10;El contenido generado por IA puede ser incorrecto.">
            <a:extLst>
              <a:ext uri="{FF2B5EF4-FFF2-40B4-BE49-F238E27FC236}">
                <a16:creationId xmlns:a16="http://schemas.microsoft.com/office/drawing/2014/main" id="{19778EDF-2754-5EA6-CF1D-9C5CABD8CC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229" y="1415578"/>
            <a:ext cx="900000" cy="506251"/>
          </a:xfrm>
          <a:prstGeom prst="rect">
            <a:avLst/>
          </a:prstGeom>
        </p:spPr>
      </p:pic>
      <p:pic>
        <p:nvPicPr>
          <p:cNvPr id="8" name="Imagen 7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23266109-A541-537C-59C6-8071247E59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956" y="4355960"/>
            <a:ext cx="900000" cy="50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91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9D6B7A-427E-C5DA-9B9C-FBC7E8AFD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33FC0B-FC7D-E07E-C14A-01BF902C7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13</a:t>
            </a:fld>
            <a:endParaRPr lang="en-US"/>
          </a:p>
        </p:txBody>
      </p:sp>
      <p:pic>
        <p:nvPicPr>
          <p:cNvPr id="4" name="Imagen 3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4A61CF6-BCA1-C211-F1EE-17A103D60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43" y="758949"/>
            <a:ext cx="8997714" cy="5340107"/>
          </a:xfrm>
          <a:prstGeom prst="rect">
            <a:avLst/>
          </a:prstGeom>
        </p:spPr>
      </p:pic>
      <p:pic>
        <p:nvPicPr>
          <p:cNvPr id="5" name="Imagen 4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9113C007-360D-FECD-1AFA-0054CC0622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149" y="1"/>
            <a:ext cx="1620000" cy="9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22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6B8826-4725-8E75-FE28-9A4D84938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0C4E65E-0F46-01EE-00B6-E032222AC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14</a:t>
            </a:fld>
            <a:endParaRPr lang="en-US"/>
          </a:p>
        </p:txBody>
      </p:sp>
      <p:pic>
        <p:nvPicPr>
          <p:cNvPr id="4" name="Imagen 3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EE437EE3-D156-8E57-D38E-A9425AEFE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43" y="758949"/>
            <a:ext cx="8997714" cy="5340107"/>
          </a:xfrm>
          <a:prstGeom prst="rect">
            <a:avLst/>
          </a:prstGeom>
        </p:spPr>
      </p:pic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1AEFA710-F876-92C6-3E9A-F4EE8C6C5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129" y="-350561"/>
            <a:ext cx="1620000" cy="163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67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7736FD-F8B3-5CDD-F98F-16E9E2F43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0F43A40-0326-72B5-2563-90599C52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15</a:t>
            </a:fld>
            <a:endParaRPr lang="en-US"/>
          </a:p>
        </p:txBody>
      </p:sp>
      <p:pic>
        <p:nvPicPr>
          <p:cNvPr id="4" name="Imagen 3" descr="Gráfico, Gráfico en cascada&#10;&#10;El contenido generado por IA puede ser incorrecto.">
            <a:extLst>
              <a:ext uri="{FF2B5EF4-FFF2-40B4-BE49-F238E27FC236}">
                <a16:creationId xmlns:a16="http://schemas.microsoft.com/office/drawing/2014/main" id="{C7A57DAE-886C-0171-7120-6806F7701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43" y="758949"/>
            <a:ext cx="8997714" cy="5340107"/>
          </a:xfrm>
          <a:prstGeom prst="rect">
            <a:avLst/>
          </a:prstGeom>
        </p:spPr>
      </p:pic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AADD7E2C-F4C5-AC74-50FA-58D7DF774C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000" y="1"/>
            <a:ext cx="1620000" cy="9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72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99C036-C931-7606-68FD-44F60949D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0FB349D-BA32-A7E8-AE68-3D11440EA5E5}"/>
              </a:ext>
            </a:extLst>
          </p:cNvPr>
          <p:cNvSpPr/>
          <p:nvPr/>
        </p:nvSpPr>
        <p:spPr>
          <a:xfrm>
            <a:off x="475461" y="2845929"/>
            <a:ext cx="11241083" cy="116614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anrope"/>
              </a:rPr>
              <a:t>Precio</a:t>
            </a:r>
            <a:endParaRPr lang="es-ES" sz="1801" dirty="0">
              <a:solidFill>
                <a:schemeClr val="tx1">
                  <a:lumMod val="75000"/>
                  <a:lumOff val="25000"/>
                </a:schemeClr>
              </a:solidFill>
              <a:latin typeface="Manrope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A03E30-5C24-4468-C1DA-DFBE5DE6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8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9B7879-6881-1B03-BFBB-A2016D35D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C7B8E6A-4564-BDAB-CC23-4C3A8B8BD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17</a:t>
            </a:fld>
            <a:endParaRPr lang="en-US"/>
          </a:p>
        </p:txBody>
      </p:sp>
      <p:pic>
        <p:nvPicPr>
          <p:cNvPr id="4" name="Imagen 3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28ED6D04-937C-3623-C61A-E2CC8F2681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55" y="2"/>
            <a:ext cx="7927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12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3C524E-16DA-86A6-B39B-76CF08F46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3CA4DA9-3D32-21DA-DC58-FA407BF2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18</a:t>
            </a:fld>
            <a:endParaRPr lang="en-US"/>
          </a:p>
        </p:txBody>
      </p:sp>
      <p:pic>
        <p:nvPicPr>
          <p:cNvPr id="4" name="Imagen 3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A0A5A7A0-08D3-4C2C-4C59-7C9DD5D23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225" y="2"/>
            <a:ext cx="5699554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D8E7AE8-65EE-82DC-33C1-9E9BBE9F83CA}"/>
              </a:ext>
            </a:extLst>
          </p:cNvPr>
          <p:cNvSpPr txBox="1"/>
          <p:nvPr/>
        </p:nvSpPr>
        <p:spPr>
          <a:xfrm>
            <a:off x="289367" y="2994166"/>
            <a:ext cx="24885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Manrope"/>
              </a:rPr>
              <a:t>Carrefour     30,00€</a:t>
            </a:r>
          </a:p>
          <a:p>
            <a:r>
              <a:rPr lang="es-ES" sz="2000" dirty="0">
                <a:latin typeface="Manrope"/>
              </a:rPr>
              <a:t>Consum        31,78€</a:t>
            </a:r>
          </a:p>
          <a:p>
            <a:r>
              <a:rPr lang="es-ES" sz="2000" dirty="0">
                <a:latin typeface="Manrope"/>
              </a:rPr>
              <a:t>Mercadona  31,27€</a:t>
            </a:r>
          </a:p>
        </p:txBody>
      </p:sp>
    </p:spTree>
    <p:extLst>
      <p:ext uri="{BB962C8B-B14F-4D97-AF65-F5344CB8AC3E}">
        <p14:creationId xmlns:p14="http://schemas.microsoft.com/office/powerpoint/2010/main" val="513199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82B5C8-1C41-8B27-0037-EFB72C02B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ódigo QR&#10;&#10;El contenido generado por IA puede ser incorrecto.">
            <a:extLst>
              <a:ext uri="{FF2B5EF4-FFF2-40B4-BE49-F238E27FC236}">
                <a16:creationId xmlns:a16="http://schemas.microsoft.com/office/drawing/2014/main" id="{7E76A732-079D-992B-BA4B-68B3E20D6B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32" y="601882"/>
            <a:ext cx="3899124" cy="487390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A244A0-E416-D9DF-6E17-B0C8E39D9A07}"/>
              </a:ext>
            </a:extLst>
          </p:cNvPr>
          <p:cNvSpPr txBox="1"/>
          <p:nvPr/>
        </p:nvSpPr>
        <p:spPr>
          <a:xfrm>
            <a:off x="842887" y="1145278"/>
            <a:ext cx="5479499" cy="923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1" rIns="91440" bIns="4572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5401" dirty="0">
                <a:solidFill>
                  <a:schemeClr val="tx1">
                    <a:lumMod val="75000"/>
                    <a:lumOff val="25000"/>
                  </a:schemeClr>
                </a:solidFill>
                <a:latin typeface="Manrope"/>
              </a:rPr>
              <a:t>Gracias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548300E-B2F0-7F80-42CE-7F4AF91E07E1}"/>
              </a:ext>
            </a:extLst>
          </p:cNvPr>
          <p:cNvSpPr txBox="1"/>
          <p:nvPr/>
        </p:nvSpPr>
        <p:spPr>
          <a:xfrm>
            <a:off x="6195353" y="5712724"/>
            <a:ext cx="60940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Manrope"/>
              </a:rPr>
              <a:t>https://github.com/Meferal/EDA_supermercados.git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4BE5AF-716B-6590-63B4-B7769F40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60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01C21D6-E2D5-2720-3630-49FAC47305A4}"/>
              </a:ext>
            </a:extLst>
          </p:cNvPr>
          <p:cNvSpPr/>
          <p:nvPr/>
        </p:nvSpPr>
        <p:spPr>
          <a:xfrm>
            <a:off x="475461" y="2845929"/>
            <a:ext cx="11241083" cy="116614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anrope"/>
              </a:rPr>
              <a:t>“Ponemos a prueba los principales supermercados de Valencia”</a:t>
            </a:r>
            <a:endParaRPr lang="es-ES" sz="1801" dirty="0">
              <a:solidFill>
                <a:schemeClr val="tx1">
                  <a:lumMod val="75000"/>
                  <a:lumOff val="25000"/>
                </a:schemeClr>
              </a:solidFill>
              <a:latin typeface="Manrope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32A959-8C77-674F-5127-2CA0C88B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6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E3B71A-1ED7-492E-177D-EB725F82B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C4DED2B-7828-1D92-7D46-40FFEEF4DBAD}"/>
              </a:ext>
            </a:extLst>
          </p:cNvPr>
          <p:cNvSpPr/>
          <p:nvPr/>
        </p:nvSpPr>
        <p:spPr>
          <a:xfrm>
            <a:off x="475461" y="2845929"/>
            <a:ext cx="11241083" cy="116614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anrope"/>
              </a:rPr>
              <a:t>“Ponemos a prueba los principales supermercados de Valencia”</a:t>
            </a:r>
            <a:endParaRPr lang="es-ES" sz="1801" dirty="0">
              <a:solidFill>
                <a:schemeClr val="tx1">
                  <a:lumMod val="75000"/>
                  <a:lumOff val="25000"/>
                </a:schemeClr>
              </a:solidFill>
              <a:latin typeface="Manrop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02E7917-2F99-5AB4-93FA-C0FC093ED45B}"/>
              </a:ext>
            </a:extLst>
          </p:cNvPr>
          <p:cNvSpPr txBox="1"/>
          <p:nvPr/>
        </p:nvSpPr>
        <p:spPr>
          <a:xfrm>
            <a:off x="414625" y="439222"/>
            <a:ext cx="9342836" cy="6309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1" rIns="91440" bIns="4572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Manrope"/>
              </a:rPr>
              <a:t>Titulo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0C00DD-38E8-931E-8AC6-B5043E84B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20</a:t>
            </a:fld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4679EF-2CD1-C94E-2611-CA3E68F9FC89}"/>
              </a:ext>
            </a:extLst>
          </p:cNvPr>
          <p:cNvSpPr txBox="1"/>
          <p:nvPr/>
        </p:nvSpPr>
        <p:spPr>
          <a:xfrm>
            <a:off x="844953" y="1446835"/>
            <a:ext cx="2141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Manrope"/>
              </a:rPr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180333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6FEEE8-1A97-E90D-5D55-62FF15C2A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CFD6239-BC3F-2BB5-4BE7-4700AA1D1C39}"/>
              </a:ext>
            </a:extLst>
          </p:cNvPr>
          <p:cNvSpPr/>
          <p:nvPr/>
        </p:nvSpPr>
        <p:spPr>
          <a:xfrm>
            <a:off x="475461" y="2845929"/>
            <a:ext cx="11241083" cy="116614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anrope"/>
              </a:rPr>
              <a:t>Accesibilidad – Número de tiendas</a:t>
            </a:r>
            <a:endParaRPr lang="es-ES" sz="1801" dirty="0">
              <a:solidFill>
                <a:schemeClr val="tx1">
                  <a:lumMod val="75000"/>
                  <a:lumOff val="25000"/>
                </a:schemeClr>
              </a:solidFill>
              <a:latin typeface="Manrope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F2B2B2-A10D-0005-3DEB-D77C7F44D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39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FA9EE1-2514-0941-3A99-CA0880CB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4AA4FC3-A82B-A968-A81C-5ED90339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4</a:t>
            </a:fld>
            <a:endParaRPr lang="en-US"/>
          </a:p>
        </p:txBody>
      </p:sp>
      <p:pic>
        <p:nvPicPr>
          <p:cNvPr id="4" name="Imagen 3" descr="Mapa&#10;&#10;El contenido generado por IA puede ser incorrecto.">
            <a:extLst>
              <a:ext uri="{FF2B5EF4-FFF2-40B4-BE49-F238E27FC236}">
                <a16:creationId xmlns:a16="http://schemas.microsoft.com/office/drawing/2014/main" id="{95B34F01-24E5-4892-76C1-EB728BAC8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" y="936749"/>
            <a:ext cx="6073666" cy="5921253"/>
          </a:xfrm>
          <a:prstGeom prst="rect">
            <a:avLst/>
          </a:prstGeom>
        </p:spPr>
      </p:pic>
      <p:pic>
        <p:nvPicPr>
          <p:cNvPr id="6" name="Imagen 5" descr="Interfaz de usuario gráfica, Mapa&#10;&#10;El contenido generado por IA puede ser incorrecto.">
            <a:extLst>
              <a:ext uri="{FF2B5EF4-FFF2-40B4-BE49-F238E27FC236}">
                <a16:creationId xmlns:a16="http://schemas.microsoft.com/office/drawing/2014/main" id="{0C56F3BD-7E9A-9CDE-41F5-301CB2A96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898645"/>
            <a:ext cx="6104149" cy="595935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0FC917-DB25-E20E-5F6A-8917C60CBDA0}"/>
              </a:ext>
            </a:extLst>
          </p:cNvPr>
          <p:cNvSpPr txBox="1"/>
          <p:nvPr/>
        </p:nvSpPr>
        <p:spPr>
          <a:xfrm>
            <a:off x="1" y="149854"/>
            <a:ext cx="9342836" cy="6309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1" rIns="91440" bIns="4572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Manrope"/>
              </a:rPr>
              <a:t>Mercadona</a:t>
            </a:r>
          </a:p>
        </p:txBody>
      </p:sp>
      <p:pic>
        <p:nvPicPr>
          <p:cNvPr id="9" name="Imagen 8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D0A4BDA2-EA6D-EE86-D290-F0F0E6FA64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149" y="1"/>
            <a:ext cx="1620000" cy="9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25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525D38-66D5-4149-214F-7438B47E1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D94089-EDFE-BC4B-8446-AE77D052F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5</a:t>
            </a:fld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723007E-F1CC-AC09-4096-1F88547275DB}"/>
              </a:ext>
            </a:extLst>
          </p:cNvPr>
          <p:cNvSpPr txBox="1"/>
          <p:nvPr/>
        </p:nvSpPr>
        <p:spPr>
          <a:xfrm>
            <a:off x="1" y="149854"/>
            <a:ext cx="9342836" cy="6309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1" rIns="91440" bIns="4572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Manrope"/>
              </a:rPr>
              <a:t>Consum</a:t>
            </a:r>
          </a:p>
        </p:txBody>
      </p:sp>
      <p:pic>
        <p:nvPicPr>
          <p:cNvPr id="5" name="Imagen 4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2D796CCF-C160-6841-49C4-FA2AA3B8C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64873"/>
            <a:ext cx="10307255" cy="579312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811FCC5-B360-5782-4D26-14723646C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324" y="1565285"/>
            <a:ext cx="3927676" cy="4610750"/>
          </a:xfrm>
          <a:prstGeom prst="rect">
            <a:avLst/>
          </a:prstGeom>
        </p:spPr>
      </p:pic>
      <p:pic>
        <p:nvPicPr>
          <p:cNvPr id="13" name="Imagen 12" descr="Logotipo&#10;&#10;El contenido generado por IA puede ser incorrecto.">
            <a:extLst>
              <a:ext uri="{FF2B5EF4-FFF2-40B4-BE49-F238E27FC236}">
                <a16:creationId xmlns:a16="http://schemas.microsoft.com/office/drawing/2014/main" id="{9B464B98-EBDE-26EB-A017-9FA40DAA0F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129" y="-350561"/>
            <a:ext cx="1620000" cy="163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05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85564-A8E5-3CD6-C8F2-06344C98E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6F7E6B7E-1777-D378-F19E-A682735E7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897" y="1329402"/>
            <a:ext cx="7481104" cy="497999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A77DAE8-15F1-047F-5389-1A221464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6</a:t>
            </a:fld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352EED9-0FE0-B1E8-24D6-F4B3EC9199C8}"/>
              </a:ext>
            </a:extLst>
          </p:cNvPr>
          <p:cNvSpPr txBox="1"/>
          <p:nvPr/>
        </p:nvSpPr>
        <p:spPr>
          <a:xfrm>
            <a:off x="1" y="149854"/>
            <a:ext cx="9342836" cy="6309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1" rIns="91440" bIns="4572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Manrope"/>
              </a:rPr>
              <a:t>Carrefour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6E1E962-CCD1-E376-42BB-0A0CEE894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42" y="780794"/>
            <a:ext cx="5141264" cy="6077205"/>
          </a:xfrm>
          <a:prstGeom prst="rect">
            <a:avLst/>
          </a:prstGeom>
        </p:spPr>
      </p:pic>
      <p:pic>
        <p:nvPicPr>
          <p:cNvPr id="15" name="Imagen 14" descr="Logotipo&#10;&#10;El contenido generado por IA puede ser incorrecto.">
            <a:extLst>
              <a:ext uri="{FF2B5EF4-FFF2-40B4-BE49-F238E27FC236}">
                <a16:creationId xmlns:a16="http://schemas.microsoft.com/office/drawing/2014/main" id="{227DA0DB-2CA5-EA26-4E80-ED7C678A0B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000" y="1"/>
            <a:ext cx="1620000" cy="9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41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1952F2-46A1-CE07-4817-5B5EB394D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1899DC12-97C8-C8E6-99F8-6B8351C76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43" y="758949"/>
            <a:ext cx="8997714" cy="5340107"/>
          </a:xfrm>
          <a:prstGeom prst="rect">
            <a:avLst/>
          </a:prstGeom>
        </p:spPr>
      </p:pic>
      <p:pic>
        <p:nvPicPr>
          <p:cNvPr id="4" name="Imagen 3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57581935-1AEF-4E38-188C-707F130C5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43" y="758949"/>
            <a:ext cx="8997714" cy="5340107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1A9D760-6FB2-4AFE-0101-21B2DC03F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7</a:t>
            </a:fld>
            <a:endParaRPr lang="en-US"/>
          </a:p>
        </p:txBody>
      </p:sp>
      <p:pic>
        <p:nvPicPr>
          <p:cNvPr id="7" name="Imagen 6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3D697079-0C16-0D28-FB96-6FBDD920F0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074" y="3970116"/>
            <a:ext cx="1620000" cy="911250"/>
          </a:xfrm>
          <a:prstGeom prst="rect">
            <a:avLst/>
          </a:prstGeom>
        </p:spPr>
      </p:pic>
      <p:pic>
        <p:nvPicPr>
          <p:cNvPr id="8" name="Imagen 7" descr="Logotipo&#10;&#10;El contenido generado por IA puede ser incorrecto.">
            <a:extLst>
              <a:ext uri="{FF2B5EF4-FFF2-40B4-BE49-F238E27FC236}">
                <a16:creationId xmlns:a16="http://schemas.microsoft.com/office/drawing/2014/main" id="{1A7CCC45-532B-5616-1949-A83C0EAD26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234" y="2613116"/>
            <a:ext cx="1620000" cy="1631769"/>
          </a:xfrm>
          <a:prstGeom prst="rect">
            <a:avLst/>
          </a:prstGeom>
        </p:spPr>
      </p:pic>
      <p:pic>
        <p:nvPicPr>
          <p:cNvPr id="9" name="Imagen 8" descr="Logotipo&#10;&#10;El contenido generado por IA puede ser incorrecto.">
            <a:extLst>
              <a:ext uri="{FF2B5EF4-FFF2-40B4-BE49-F238E27FC236}">
                <a16:creationId xmlns:a16="http://schemas.microsoft.com/office/drawing/2014/main" id="{99F43F82-13BA-AC36-7322-BD22908836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394" y="3611302"/>
            <a:ext cx="1620000" cy="9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25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F3FB78-3CA3-AA31-85E4-88094F31D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4F25512-0571-4245-86A0-2114BDD63B4E}"/>
              </a:ext>
            </a:extLst>
          </p:cNvPr>
          <p:cNvSpPr/>
          <p:nvPr/>
        </p:nvSpPr>
        <p:spPr>
          <a:xfrm>
            <a:off x="475461" y="2845929"/>
            <a:ext cx="11241083" cy="116614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anrope"/>
              </a:rPr>
              <a:t>Variedad – Productos y marcas</a:t>
            </a:r>
            <a:endParaRPr lang="es-ES" sz="1801" dirty="0">
              <a:solidFill>
                <a:schemeClr val="tx1">
                  <a:lumMod val="75000"/>
                  <a:lumOff val="25000"/>
                </a:schemeClr>
              </a:solidFill>
              <a:latin typeface="Manrope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021347-B9F5-B747-5FB6-E3FF3BE9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9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581569-A30D-FAAD-8B1D-6DCEFD1CA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6AFF161-CEE4-5302-EBA9-8F984598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9</a:t>
            </a:fld>
            <a:endParaRPr lang="en-US"/>
          </a:p>
        </p:txBody>
      </p:sp>
      <p:pic>
        <p:nvPicPr>
          <p:cNvPr id="4" name="Imagen 3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ED438478-F6C5-8188-028F-E2F30713C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43" y="758949"/>
            <a:ext cx="8997714" cy="53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17403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Limelight">
      <a:dk1>
        <a:sysClr val="windowText" lastClr="000000"/>
      </a:dk1>
      <a:lt1>
        <a:sysClr val="window" lastClr="FFFFFF"/>
      </a:lt1>
      <a:dk2>
        <a:srgbClr val="23353B"/>
      </a:dk2>
      <a:lt2>
        <a:srgbClr val="E0DDD8"/>
      </a:lt2>
      <a:accent1>
        <a:srgbClr val="90A208"/>
      </a:accent1>
      <a:accent2>
        <a:srgbClr val="6A8755"/>
      </a:accent2>
      <a:accent3>
        <a:srgbClr val="49716B"/>
      </a:accent3>
      <a:accent4>
        <a:srgbClr val="A16F7C"/>
      </a:accent4>
      <a:accent5>
        <a:srgbClr val="B16455"/>
      </a:accent5>
      <a:accent6>
        <a:srgbClr val="E08350"/>
      </a:accent6>
      <a:hlink>
        <a:srgbClr val="5F864B"/>
      </a:hlink>
      <a:folHlink>
        <a:srgbClr val="3F877D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94</Words>
  <Application>Microsoft Office PowerPoint</Application>
  <PresentationFormat>Panorámica</PresentationFormat>
  <Paragraphs>36</Paragraphs>
  <Slides>20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Aptos</vt:lpstr>
      <vt:lpstr>Arial</vt:lpstr>
      <vt:lpstr>Manrope</vt:lpstr>
      <vt:lpstr>Trade Gothic Next Cond</vt:lpstr>
      <vt:lpstr>Trade Gothic Next Light</vt:lpstr>
      <vt:lpstr>LimelightVTI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Alvaro</dc:creator>
  <cp:lastModifiedBy>Álvaro Medina</cp:lastModifiedBy>
  <cp:revision>15</cp:revision>
  <dcterms:created xsi:type="dcterms:W3CDTF">2025-10-23T16:27:42Z</dcterms:created>
  <dcterms:modified xsi:type="dcterms:W3CDTF">2025-10-23T18:47:46Z</dcterms:modified>
</cp:coreProperties>
</file>